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9466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A6C463-BE0C-4995-90D5-05732EE94C32}" type="datetimeFigureOut">
              <a:rPr lang="sr-Latn-CS" smtClean="0"/>
              <a:pPr/>
              <a:t>26.10.2015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9EDB10-2218-449C-8750-475835AB3A8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7000924" cy="3286148"/>
          </a:xfrm>
        </p:spPr>
        <p:txBody>
          <a:bodyPr>
            <a:noAutofit/>
          </a:bodyPr>
          <a:lstStyle/>
          <a:p>
            <a:r>
              <a:rPr lang="hr-HR" sz="6600" dirty="0" smtClean="0">
                <a:solidFill>
                  <a:schemeClr val="accent1"/>
                </a:solidFill>
                <a:latin typeface="Baskerville Old Face" pitchFamily="18" charset="0"/>
              </a:rPr>
              <a:t>BAKE I  DJEDOVI U ŠKOLSKIM KLUPAMA</a:t>
            </a:r>
            <a:endParaRPr lang="hr-HR" sz="66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ODJEĆA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skerville Old Face" pitchFamily="18" charset="0"/>
              </a:rPr>
              <a:t>Tkaninu za odjeću su kupovali u dućanu</a:t>
            </a:r>
          </a:p>
          <a:p>
            <a:r>
              <a:rPr lang="hr-HR" dirty="0" smtClean="0">
                <a:latin typeface="Baskerville Old Face" pitchFamily="18" charset="0"/>
              </a:rPr>
              <a:t>Odjeću su šivali kod kuće</a:t>
            </a:r>
            <a:r>
              <a:rPr lang="hr-HR" dirty="0" smtClean="0">
                <a:latin typeface="Baskerville Old Face" pitchFamily="18" charset="0"/>
              </a:rPr>
              <a:t>, rijetko </a:t>
            </a:r>
            <a:r>
              <a:rPr lang="hr-HR" dirty="0" smtClean="0">
                <a:latin typeface="Baskerville Old Face" pitchFamily="18" charset="0"/>
              </a:rPr>
              <a:t>tko kod krojača</a:t>
            </a:r>
          </a:p>
          <a:p>
            <a:r>
              <a:rPr lang="hr-HR" dirty="0" smtClean="0">
                <a:latin typeface="Baskerville Old Face" pitchFamily="18" charset="0"/>
              </a:rPr>
              <a:t>Djevojčice su nosile suknje ili haljine</a:t>
            </a:r>
            <a:r>
              <a:rPr lang="hr-HR" dirty="0" smtClean="0">
                <a:latin typeface="Baskerville Old Face" pitchFamily="18" charset="0"/>
              </a:rPr>
              <a:t>, a </a:t>
            </a:r>
            <a:r>
              <a:rPr lang="hr-HR" dirty="0" smtClean="0">
                <a:latin typeface="Baskerville Old Face" pitchFamily="18" charset="0"/>
              </a:rPr>
              <a:t>dječaci hlače i košulje</a:t>
            </a:r>
          </a:p>
          <a:p>
            <a:r>
              <a:rPr lang="hr-HR" dirty="0" smtClean="0">
                <a:latin typeface="Baskerville Old Face" pitchFamily="18" charset="0"/>
              </a:rPr>
              <a:t>Kada bi im se odjeća </a:t>
            </a:r>
            <a:r>
              <a:rPr lang="hr-HR" dirty="0" smtClean="0">
                <a:latin typeface="Baskerville Old Face" pitchFamily="18" charset="0"/>
              </a:rPr>
              <a:t>poderala, </a:t>
            </a:r>
            <a:r>
              <a:rPr lang="hr-HR" dirty="0" smtClean="0">
                <a:latin typeface="Baskerville Old Face" pitchFamily="18" charset="0"/>
              </a:rPr>
              <a:t>stavljali su na nju manje dijelove tkanine (zakrpe)</a:t>
            </a:r>
          </a:p>
          <a:p>
            <a:r>
              <a:rPr lang="hr-HR" dirty="0" smtClean="0">
                <a:latin typeface="Baskerville Old Face" pitchFamily="18" charset="0"/>
              </a:rPr>
              <a:t>Morali su nositi uniforme</a:t>
            </a:r>
          </a:p>
          <a:p>
            <a:endParaRPr lang="hr-H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57166"/>
            <a:ext cx="4402160" cy="58695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ZANIMLJIVOSTI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skerville Old Face" pitchFamily="18" charset="0"/>
              </a:rPr>
              <a:t>Moja baka je skupljala mnoge kratke pjesme od starijih</a:t>
            </a:r>
            <a:r>
              <a:rPr lang="hr-HR" dirty="0" smtClean="0">
                <a:latin typeface="Baskerville Old Face" pitchFamily="18" charset="0"/>
              </a:rPr>
              <a:t>, evo </a:t>
            </a:r>
            <a:r>
              <a:rPr lang="hr-HR" dirty="0" smtClean="0">
                <a:latin typeface="Baskerville Old Face" pitchFamily="18" charset="0"/>
              </a:rPr>
              <a:t>nekoliko od </a:t>
            </a:r>
            <a:r>
              <a:rPr lang="hr-HR" dirty="0" smtClean="0">
                <a:latin typeface="Baskerville Old Face" pitchFamily="18" charset="0"/>
              </a:rPr>
              <a:t>njih:</a:t>
            </a:r>
            <a:endParaRPr lang="hr-HR" dirty="0" smtClean="0">
              <a:latin typeface="Baskerville Old Face" pitchFamily="18" charset="0"/>
            </a:endParaRPr>
          </a:p>
          <a:p>
            <a:endParaRPr lang="hr-HR" dirty="0" smtClean="0">
              <a:latin typeface="Baskerville Old Face" pitchFamily="18" charset="0"/>
            </a:endParaRPr>
          </a:p>
          <a:p>
            <a:r>
              <a:rPr lang="hr-HR" i="1" dirty="0" smtClean="0">
                <a:latin typeface="Baskerville Old Face" pitchFamily="18" charset="0"/>
              </a:rPr>
              <a:t>Ne ljubi se lipo ni bogato,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    već se ljubi što je umiljato.</a:t>
            </a:r>
          </a:p>
          <a:p>
            <a:pPr>
              <a:buNone/>
            </a:pPr>
            <a:endParaRPr lang="hr-HR" i="1" dirty="0" smtClean="0">
              <a:latin typeface="Baskerville Old Face" pitchFamily="18" charset="0"/>
            </a:endParaRPr>
          </a:p>
          <a:p>
            <a:r>
              <a:rPr lang="hr-HR" i="1" dirty="0" smtClean="0">
                <a:latin typeface="Baskerville Old Face" pitchFamily="18" charset="0"/>
              </a:rPr>
              <a:t>Imam fertun i na njemu bobe,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   i </a:t>
            </a:r>
            <a:r>
              <a:rPr lang="hr-HR" i="1" dirty="0" smtClean="0">
                <a:latin typeface="Baskerville Old Face" pitchFamily="18" charset="0"/>
              </a:rPr>
              <a:t>dragoga, </a:t>
            </a:r>
            <a:r>
              <a:rPr lang="hr-HR" i="1" dirty="0" smtClean="0">
                <a:latin typeface="Baskerville Old Face" pitchFamily="18" charset="0"/>
              </a:rPr>
              <a:t>ali nije ovdje.</a:t>
            </a:r>
          </a:p>
          <a:p>
            <a:endParaRPr lang="hr-H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7498080" cy="5286412"/>
          </a:xfrm>
        </p:spPr>
        <p:txBody>
          <a:bodyPr>
            <a:normAutofit fontScale="92500" lnSpcReduction="10000"/>
          </a:bodyPr>
          <a:lstStyle/>
          <a:p>
            <a:r>
              <a:rPr lang="hr-HR" i="1" dirty="0" smtClean="0">
                <a:latin typeface="Baskerville Old Face" pitchFamily="18" charset="0"/>
              </a:rPr>
              <a:t>Igram kolo kosa mi se vije,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  preko kola dika mi se smije.</a:t>
            </a:r>
          </a:p>
          <a:p>
            <a:pPr>
              <a:buNone/>
            </a:pPr>
            <a:endParaRPr lang="hr-HR" i="1" dirty="0" smtClean="0">
              <a:latin typeface="Baskerville Old Face" pitchFamily="18" charset="0"/>
            </a:endParaRPr>
          </a:p>
          <a:p>
            <a:r>
              <a:rPr lang="hr-HR" i="1" dirty="0" smtClean="0">
                <a:latin typeface="Baskerville Old Face" pitchFamily="18" charset="0"/>
              </a:rPr>
              <a:t>Dođi diko kad si rek’o doći, 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   zašto varaš moje plave oči.</a:t>
            </a:r>
          </a:p>
          <a:p>
            <a:pPr>
              <a:buNone/>
            </a:pPr>
            <a:endParaRPr lang="hr-HR" i="1" dirty="0" smtClean="0">
              <a:latin typeface="Baskerville Old Face" pitchFamily="18" charset="0"/>
            </a:endParaRPr>
          </a:p>
          <a:p>
            <a:r>
              <a:rPr lang="hr-HR" i="1" dirty="0" smtClean="0">
                <a:latin typeface="Baskerville Old Face" pitchFamily="18" charset="0"/>
              </a:rPr>
              <a:t>Diko moja,moj zumbule plavi,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   jel ti žao što smo se rastali.</a:t>
            </a:r>
          </a:p>
          <a:p>
            <a:pPr>
              <a:buNone/>
            </a:pPr>
            <a:endParaRPr lang="hr-HR" i="1" dirty="0" smtClean="0">
              <a:latin typeface="Baskerville Old Face" pitchFamily="18" charset="0"/>
            </a:endParaRPr>
          </a:p>
          <a:p>
            <a:r>
              <a:rPr lang="hr-HR" i="1" dirty="0" smtClean="0">
                <a:latin typeface="Baskerville Old Face" pitchFamily="18" charset="0"/>
              </a:rPr>
              <a:t>Vesela sam ko lišće na grani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    u veselju prolaze mi dani.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ISKUSTVA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skerville Old Face" pitchFamily="18" charset="0"/>
              </a:rPr>
              <a:t>Moja baka je imala učiteljicu </a:t>
            </a:r>
            <a:r>
              <a:rPr lang="hr-HR" dirty="0" smtClean="0">
                <a:latin typeface="Baskerville Old Face" pitchFamily="18" charset="0"/>
              </a:rPr>
              <a:t>Dalmatinku </a:t>
            </a:r>
            <a:r>
              <a:rPr lang="hr-HR" dirty="0" smtClean="0">
                <a:latin typeface="Baskerville Old Face" pitchFamily="18" charset="0"/>
              </a:rPr>
              <a:t>koja im je predavala od 1. do 4</a:t>
            </a:r>
            <a:r>
              <a:rPr lang="hr-HR" dirty="0" smtClean="0">
                <a:latin typeface="Baskerville Old Face" pitchFamily="18" charset="0"/>
              </a:rPr>
              <a:t>. razreda</a:t>
            </a:r>
            <a:endParaRPr lang="hr-HR" dirty="0" smtClean="0">
              <a:latin typeface="Baskerville Old Face" pitchFamily="18" charset="0"/>
            </a:endParaRPr>
          </a:p>
          <a:p>
            <a:r>
              <a:rPr lang="hr-HR" dirty="0" smtClean="0">
                <a:latin typeface="Baskerville Old Face" pitchFamily="18" charset="0"/>
              </a:rPr>
              <a:t>Učila ih je dalmatinske pjesme koje je baka zavoljela i rado ih pjevala </a:t>
            </a:r>
          </a:p>
          <a:p>
            <a:r>
              <a:rPr lang="hr-HR" dirty="0" smtClean="0">
                <a:latin typeface="Baskerville Old Face" pitchFamily="18" charset="0"/>
              </a:rPr>
              <a:t>Evo jedne od </a:t>
            </a:r>
            <a:r>
              <a:rPr lang="hr-HR" dirty="0" smtClean="0">
                <a:latin typeface="Baskerville Old Face" pitchFamily="18" charset="0"/>
              </a:rPr>
              <a:t>njih:</a:t>
            </a:r>
            <a:endParaRPr lang="hr-H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        MLADI  MORNAR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00174"/>
            <a:ext cx="6000792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>
                <a:latin typeface="Baskerville Old Face" pitchFamily="18" charset="0"/>
              </a:rPr>
              <a:t>			</a:t>
            </a:r>
            <a:r>
              <a:rPr lang="hr-HR" i="1" dirty="0" smtClean="0">
                <a:latin typeface="Baskerville Old Face" pitchFamily="18" charset="0"/>
              </a:rPr>
              <a:t>Sjedio je mladi mornar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Na palubi broda svog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I pjevao tužnu pjesmu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Svog života nesretnog.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Ali jedne kobne noći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Nesreća se dogodi,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Odnesoše mu obje ruke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Ti nestretni topovi.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Gledao je pokraj puta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Gdje je ruža uvela,</a:t>
            </a:r>
          </a:p>
          <a:p>
            <a:pPr>
              <a:buNone/>
            </a:pPr>
            <a:endParaRPr lang="hr-HR" dirty="0" smtClean="0">
              <a:latin typeface="Baskerville Old Face" pitchFamily="18" charset="0"/>
            </a:endParaRPr>
          </a:p>
          <a:p>
            <a:pPr>
              <a:buNone/>
            </a:pPr>
            <a:endParaRPr lang="hr-HR" dirty="0" smtClean="0">
              <a:latin typeface="Baskerville Old Face" pitchFamily="18" charset="0"/>
            </a:endParaRPr>
          </a:p>
          <a:p>
            <a:pPr>
              <a:buNone/>
            </a:pPr>
            <a:endParaRPr lang="hr-HR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52"/>
            <a:ext cx="7498080" cy="67151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r-HR" dirty="0" smtClean="0"/>
              <a:t>		</a:t>
            </a:r>
            <a:r>
              <a:rPr lang="hr-HR" sz="12800" dirty="0" smtClean="0"/>
              <a:t>	</a:t>
            </a:r>
            <a:r>
              <a:rPr lang="hr-HR" sz="11200" i="1" dirty="0" smtClean="0">
                <a:latin typeface="Baskerville Old Face" pitchFamily="18" charset="0"/>
              </a:rPr>
              <a:t>Sjetio se svoje drage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Koja ga je voljela.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Ti ne plači Danijela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Jer za tebe nisam ja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U cijelome ovom kraju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Najveći sam bogalj ja.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Ulicama kad prolazim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Svatko gleda u mene,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Drug mi pali cigaretu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Jer ja nemam ruke dvije.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Gori,gori cigareto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Ti jedini druže moj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S tobom ću ja nesretan</a:t>
            </a:r>
          </a:p>
          <a:p>
            <a:pPr>
              <a:buNone/>
            </a:pPr>
            <a:r>
              <a:rPr lang="hr-HR" sz="11200" i="1" dirty="0" smtClean="0">
                <a:latin typeface="Baskerville Old Face" pitchFamily="18" charset="0"/>
              </a:rPr>
              <a:t>			Provest život svoj.</a:t>
            </a:r>
          </a:p>
          <a:p>
            <a:pPr>
              <a:buNone/>
            </a:pPr>
            <a:r>
              <a:rPr lang="hr-HR" sz="2400" i="1" dirty="0" smtClean="0"/>
              <a:t>			</a:t>
            </a:r>
            <a:endParaRPr lang="hr-H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7239000" cy="278608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Baskerville Old Face" pitchFamily="18" charset="0"/>
              </a:rPr>
              <a:t>Moj djed je išao u pionire</a:t>
            </a:r>
            <a:r>
              <a:rPr lang="hr-HR" dirty="0" smtClean="0">
                <a:latin typeface="Baskerville Old Face" pitchFamily="18" charset="0"/>
              </a:rPr>
              <a:t>, bio </a:t>
            </a:r>
            <a:r>
              <a:rPr lang="hr-HR" dirty="0" smtClean="0">
                <a:latin typeface="Baskerville Old Face" pitchFamily="18" charset="0"/>
              </a:rPr>
              <a:t>je član pionira</a:t>
            </a:r>
          </a:p>
          <a:p>
            <a:r>
              <a:rPr lang="hr-HR" dirty="0" smtClean="0">
                <a:latin typeface="Baskerville Old Face" pitchFamily="18" charset="0"/>
              </a:rPr>
              <a:t>Pioniri su morali znati pionirsku himnu </a:t>
            </a:r>
          </a:p>
          <a:p>
            <a:r>
              <a:rPr lang="hr-HR" dirty="0" smtClean="0">
                <a:latin typeface="Baskerville Old Face" pitchFamily="18" charset="0"/>
              </a:rPr>
              <a:t>Kada bi bili primani u </a:t>
            </a:r>
            <a:r>
              <a:rPr lang="hr-HR" dirty="0" smtClean="0">
                <a:latin typeface="Baskerville Old Face" pitchFamily="18" charset="0"/>
              </a:rPr>
              <a:t>pionire, </a:t>
            </a:r>
            <a:r>
              <a:rPr lang="hr-HR" dirty="0" smtClean="0">
                <a:latin typeface="Baskerville Old Face" pitchFamily="18" charset="0"/>
              </a:rPr>
              <a:t>morali bi izreći pionirsku zakletvu</a:t>
            </a:r>
          </a:p>
          <a:p>
            <a:r>
              <a:rPr lang="hr-HR" dirty="0" smtClean="0">
                <a:latin typeface="Baskerville Old Face" pitchFamily="18" charset="0"/>
              </a:rPr>
              <a:t>Cijela škola je morala znati napamet </a:t>
            </a:r>
            <a:r>
              <a:rPr lang="hr-HR" dirty="0" smtClean="0">
                <a:latin typeface="Baskerville Old Face" pitchFamily="18" charset="0"/>
              </a:rPr>
              <a:t>jugoslavensku </a:t>
            </a:r>
            <a:r>
              <a:rPr lang="hr-HR" dirty="0" smtClean="0">
                <a:latin typeface="Baskerville Old Face" pitchFamily="18" charset="0"/>
              </a:rPr>
              <a:t>himnu</a:t>
            </a:r>
            <a:endParaRPr lang="hr-HR" dirty="0">
              <a:latin typeface="Baskerville Old Face" pitchFamily="18" charset="0"/>
            </a:endParaRPr>
          </a:p>
        </p:txBody>
      </p:sp>
      <p:pic>
        <p:nvPicPr>
          <p:cNvPr id="4" name="Picture 3" descr="IMG_20151018_194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839636"/>
            <a:ext cx="5072098" cy="38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68" y="360464"/>
            <a:ext cx="7239000" cy="891560"/>
          </a:xfrm>
        </p:spPr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PIONIRSKA HIMNA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		</a:t>
            </a:r>
            <a:r>
              <a:rPr lang="hr-HR" i="1" dirty="0" smtClean="0">
                <a:latin typeface="Baskerville Old Face" pitchFamily="18" charset="0"/>
              </a:rPr>
              <a:t>Pioniri maleni 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Mi smo vojska prava.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Svakog dana ničemo,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K’o zelena trava.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Smrt fašizmu,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A sloboda narodu.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I mene će moja mati,</a:t>
            </a:r>
          </a:p>
          <a:p>
            <a:pPr>
              <a:buNone/>
            </a:pPr>
            <a:r>
              <a:rPr lang="hr-HR" i="1" dirty="0" smtClean="0">
                <a:latin typeface="Baskerville Old Face" pitchFamily="18" charset="0"/>
              </a:rPr>
              <a:t>			PIONIROM zvati!</a:t>
            </a:r>
            <a:endParaRPr lang="hr-HR" i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7143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PIONIRSKA ZAKLETVA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7239000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r-HR" sz="3000" dirty="0" smtClean="0">
              <a:latin typeface="Baskerville Old Face" pitchFamily="18" charset="0"/>
            </a:endParaRPr>
          </a:p>
          <a:p>
            <a:r>
              <a:rPr lang="hr-HR" sz="3000" i="1" dirty="0" smtClean="0">
                <a:latin typeface="Baskerville Old Face" pitchFamily="18" charset="0"/>
              </a:rPr>
              <a:t>Danas, kada postajem pionir,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dajem časnu pionirsku riječ -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da ću marljivo učiti i raditi,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poštovati roditelje i starije,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i biti vjeran i iskren drug,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koji drži datu riječ.</a:t>
            </a:r>
          </a:p>
          <a:p>
            <a:r>
              <a:rPr lang="hr-HR" sz="3000" i="1" dirty="0" smtClean="0">
                <a:latin typeface="Baskerville Old Face" pitchFamily="18" charset="0"/>
              </a:rPr>
              <a:t>Da ću voljeti našu domovinu, 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samoupravnu SFRJ,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da ću razvijati bratstvo i jedinstvo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i ideje za koje se borio drug Tito.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Da ću cijeniti sve ljude svijeta,</a:t>
            </a:r>
            <a:br>
              <a:rPr lang="hr-HR" sz="3000" i="1" dirty="0" smtClean="0">
                <a:latin typeface="Baskerville Old Face" pitchFamily="18" charset="0"/>
              </a:rPr>
            </a:br>
            <a:r>
              <a:rPr lang="hr-HR" sz="3000" i="1" dirty="0" smtClean="0">
                <a:latin typeface="Baskerville Old Face" pitchFamily="18" charset="0"/>
              </a:rPr>
              <a:t>koji žele slobodu i mir!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Baskerville Old Face" pitchFamily="18" charset="0"/>
              </a:rPr>
              <a:t>Moja baka je išla u školu prije dosta godina</a:t>
            </a:r>
          </a:p>
          <a:p>
            <a:r>
              <a:rPr lang="hr-HR" sz="2800" dirty="0" smtClean="0">
                <a:latin typeface="Baskerville Old Face" pitchFamily="18" charset="0"/>
              </a:rPr>
              <a:t>Išla je u školu u Banovcima od 1. do 4</a:t>
            </a:r>
            <a:r>
              <a:rPr lang="hr-HR" sz="2800" dirty="0" smtClean="0">
                <a:latin typeface="Baskerville Old Face" pitchFamily="18" charset="0"/>
              </a:rPr>
              <a:t>. razreda</a:t>
            </a:r>
            <a:endParaRPr lang="hr-HR" sz="2800" dirty="0" smtClean="0">
              <a:latin typeface="Baskerville Old Face" pitchFamily="18" charset="0"/>
            </a:endParaRPr>
          </a:p>
          <a:p>
            <a:r>
              <a:rPr lang="hr-HR" sz="2800" dirty="0" smtClean="0">
                <a:latin typeface="Baskerville Old Face" pitchFamily="18" charset="0"/>
              </a:rPr>
              <a:t>Od 5. do 8</a:t>
            </a:r>
            <a:r>
              <a:rPr lang="hr-HR" sz="2800" dirty="0" smtClean="0">
                <a:latin typeface="Baskerville Old Face" pitchFamily="18" charset="0"/>
              </a:rPr>
              <a:t>. razreda </a:t>
            </a:r>
            <a:r>
              <a:rPr lang="hr-HR" sz="2800" dirty="0" smtClean="0">
                <a:latin typeface="Baskerville Old Face" pitchFamily="18" charset="0"/>
              </a:rPr>
              <a:t>išla je u susjedno </a:t>
            </a:r>
            <a:r>
              <a:rPr lang="hr-HR" sz="2800" dirty="0" smtClean="0">
                <a:latin typeface="Baskerville Old Face" pitchFamily="18" charset="0"/>
              </a:rPr>
              <a:t>selo u </a:t>
            </a:r>
            <a:r>
              <a:rPr lang="hr-HR" sz="2800" dirty="0" smtClean="0">
                <a:latin typeface="Baskerville Old Face" pitchFamily="18" charset="0"/>
              </a:rPr>
              <a:t>Bebrinu</a:t>
            </a:r>
          </a:p>
          <a:p>
            <a:r>
              <a:rPr lang="hr-HR" sz="2800" dirty="0" smtClean="0">
                <a:latin typeface="Baskerville Old Face" pitchFamily="18" charset="0"/>
              </a:rPr>
              <a:t>Moj djed je išao u  školu “</a:t>
            </a:r>
            <a:r>
              <a:rPr lang="hr-HR" sz="2800" dirty="0" smtClean="0">
                <a:latin typeface="Baskerville Old Face" pitchFamily="18" charset="0"/>
              </a:rPr>
              <a:t>Antun Mihanović” </a:t>
            </a:r>
            <a:r>
              <a:rPr lang="hr-HR" sz="2800" dirty="0" smtClean="0">
                <a:latin typeface="Baskerville Old Face" pitchFamily="18" charset="0"/>
              </a:rPr>
              <a:t>u </a:t>
            </a:r>
            <a:r>
              <a:rPr lang="hr-HR" sz="2800" dirty="0" smtClean="0">
                <a:latin typeface="Baskerville Old Face" pitchFamily="18" charset="0"/>
              </a:rPr>
              <a:t>Slavonskom </a:t>
            </a:r>
            <a:r>
              <a:rPr lang="hr-HR" sz="2800" dirty="0" smtClean="0">
                <a:latin typeface="Baskerville Old Face" pitchFamily="18" charset="0"/>
              </a:rPr>
              <a:t>Brodu</a:t>
            </a:r>
          </a:p>
          <a:p>
            <a:pPr>
              <a:buNone/>
            </a:pPr>
            <a:endParaRPr lang="hr-HR" sz="2800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018_195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92150"/>
            <a:ext cx="7239000" cy="5429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chemeClr val="accent1"/>
                </a:solidFill>
                <a:latin typeface="Baskerville Old Face" pitchFamily="18" charset="0"/>
              </a:rPr>
              <a:t>IZRADILE:</a:t>
            </a:r>
            <a:endParaRPr lang="hr-HR" sz="60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		</a:t>
            </a:r>
            <a:r>
              <a:rPr lang="hr-HR" sz="3900" dirty="0" smtClean="0"/>
              <a:t>	</a:t>
            </a:r>
            <a:r>
              <a:rPr lang="hr-HR" sz="5800" dirty="0" smtClean="0"/>
              <a:t>PAOLA COLIĆ</a:t>
            </a:r>
          </a:p>
          <a:p>
            <a:pPr>
              <a:buNone/>
            </a:pPr>
            <a:r>
              <a:rPr lang="hr-HR" sz="5800" dirty="0" smtClean="0"/>
              <a:t> 				   I</a:t>
            </a:r>
          </a:p>
          <a:p>
            <a:pPr>
              <a:buNone/>
            </a:pPr>
            <a:r>
              <a:rPr lang="hr-HR" sz="5800" dirty="0" smtClean="0"/>
              <a:t>		MARIETA KOVAČEVIĆ</a:t>
            </a:r>
          </a:p>
          <a:p>
            <a:pPr>
              <a:buNone/>
            </a:pPr>
            <a:endParaRPr lang="hr-HR" sz="4000" dirty="0" smtClean="0"/>
          </a:p>
          <a:p>
            <a:pPr>
              <a:buNone/>
            </a:pPr>
            <a:endParaRPr lang="hr-HR" sz="4000" dirty="0" smtClean="0"/>
          </a:p>
          <a:p>
            <a:pPr>
              <a:buNone/>
            </a:pPr>
            <a:r>
              <a:rPr lang="hr-HR" sz="4000" dirty="0" smtClean="0"/>
              <a:t>     </a:t>
            </a:r>
            <a:r>
              <a:rPr lang="hr-HR" sz="4000" dirty="0" smtClean="0">
                <a:solidFill>
                  <a:schemeClr val="tx2"/>
                </a:solidFill>
              </a:rPr>
              <a:t>Riječi </a:t>
            </a:r>
            <a:r>
              <a:rPr lang="hr-HR" sz="4000" dirty="0" smtClean="0">
                <a:solidFill>
                  <a:schemeClr val="accent1"/>
                </a:solidFill>
              </a:rPr>
              <a:t>Olujević</a:t>
            </a:r>
            <a:r>
              <a:rPr lang="hr-HR" sz="4000" dirty="0" smtClean="0">
                <a:solidFill>
                  <a:schemeClr val="tx2"/>
                </a:solidFill>
              </a:rPr>
              <a:t> </a:t>
            </a:r>
            <a:r>
              <a:rPr lang="hr-HR" sz="4000" dirty="0" smtClean="0">
                <a:solidFill>
                  <a:schemeClr val="accent1"/>
                </a:solidFill>
              </a:rPr>
              <a:t>Marije</a:t>
            </a:r>
            <a:r>
              <a:rPr lang="hr-HR" sz="4000" dirty="0" smtClean="0">
                <a:solidFill>
                  <a:schemeClr val="tx2"/>
                </a:solidFill>
              </a:rPr>
              <a:t> i            			</a:t>
            </a:r>
            <a:r>
              <a:rPr lang="hr-HR" sz="4000" dirty="0" smtClean="0">
                <a:solidFill>
                  <a:schemeClr val="accent1"/>
                </a:solidFill>
              </a:rPr>
              <a:t>Kovačević</a:t>
            </a:r>
            <a:r>
              <a:rPr lang="hr-HR" sz="4000" dirty="0" smtClean="0">
                <a:solidFill>
                  <a:schemeClr val="tx2"/>
                </a:solidFill>
              </a:rPr>
              <a:t> </a:t>
            </a:r>
            <a:r>
              <a:rPr lang="hr-HR" sz="4000" dirty="0" smtClean="0">
                <a:solidFill>
                  <a:schemeClr val="accent1"/>
                </a:solidFill>
              </a:rPr>
              <a:t>Martina</a:t>
            </a:r>
            <a:endParaRPr lang="hr-H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64293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IZGLED UČIONICE I ŠKOLE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7239000" cy="4846320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Baskerville Old Face" pitchFamily="18" charset="0"/>
              </a:rPr>
              <a:t>U njenom selu škola je imala samo jednu veliku učionicu</a:t>
            </a:r>
          </a:p>
          <a:p>
            <a:r>
              <a:rPr lang="hr-HR" sz="2800" dirty="0" smtClean="0">
                <a:latin typeface="Baskerville Old Face" pitchFamily="18" charset="0"/>
              </a:rPr>
              <a:t>U nju su išli učenici od 1. do 4</a:t>
            </a:r>
            <a:r>
              <a:rPr lang="hr-HR" sz="2800" dirty="0" smtClean="0">
                <a:latin typeface="Baskerville Old Face" pitchFamily="18" charset="0"/>
              </a:rPr>
              <a:t>. razreda</a:t>
            </a:r>
            <a:endParaRPr lang="hr-HR" sz="2800" dirty="0" smtClean="0">
              <a:latin typeface="Baskerville Old Face" pitchFamily="18" charset="0"/>
            </a:endParaRPr>
          </a:p>
          <a:p>
            <a:r>
              <a:rPr lang="hr-HR" sz="2800" dirty="0" smtClean="0">
                <a:latin typeface="Baskerville Old Face" pitchFamily="18" charset="0"/>
              </a:rPr>
              <a:t>Klupe su bile poredane u četiri </a:t>
            </a:r>
            <a:r>
              <a:rPr lang="hr-HR" sz="2800" dirty="0" smtClean="0">
                <a:latin typeface="Baskerville Old Face" pitchFamily="18" charset="0"/>
              </a:rPr>
              <a:t>reda, svaki </a:t>
            </a:r>
            <a:r>
              <a:rPr lang="hr-HR" sz="2800" dirty="0" smtClean="0">
                <a:latin typeface="Baskerville Old Face" pitchFamily="18" charset="0"/>
              </a:rPr>
              <a:t>red za jedan razred</a:t>
            </a:r>
          </a:p>
          <a:p>
            <a:r>
              <a:rPr lang="hr-HR" sz="2800" dirty="0" smtClean="0">
                <a:latin typeface="Baskerville Old Face" pitchFamily="18" charset="0"/>
              </a:rPr>
              <a:t>U prvom razredu bilo ih je samo četvero: 2 djevojčice i 2 dječaka</a:t>
            </a:r>
          </a:p>
          <a:p>
            <a:r>
              <a:rPr lang="hr-HR" sz="2800" dirty="0" smtClean="0">
                <a:latin typeface="Baskerville Old Face" pitchFamily="18" charset="0"/>
              </a:rPr>
              <a:t>U 2</a:t>
            </a:r>
            <a:r>
              <a:rPr lang="hr-HR" sz="2800" dirty="0" smtClean="0">
                <a:latin typeface="Baskerville Old Face" pitchFamily="18" charset="0"/>
              </a:rPr>
              <a:t>., 3. </a:t>
            </a:r>
            <a:r>
              <a:rPr lang="hr-HR" sz="2800" dirty="0" smtClean="0">
                <a:latin typeface="Baskerville Old Face" pitchFamily="18" charset="0"/>
              </a:rPr>
              <a:t>i 4</a:t>
            </a:r>
            <a:r>
              <a:rPr lang="hr-HR" sz="2800" dirty="0" smtClean="0">
                <a:latin typeface="Baskerville Old Face" pitchFamily="18" charset="0"/>
              </a:rPr>
              <a:t>. razredu </a:t>
            </a:r>
            <a:r>
              <a:rPr lang="hr-HR" sz="2800" dirty="0" smtClean="0">
                <a:latin typeface="Baskerville Old Face" pitchFamily="18" charset="0"/>
              </a:rPr>
              <a:t>bilo je više učenika</a:t>
            </a:r>
          </a:p>
          <a:p>
            <a:r>
              <a:rPr lang="hr-HR" sz="2800" dirty="0" smtClean="0">
                <a:latin typeface="Baskerville Old Face" pitchFamily="18" charset="0"/>
              </a:rPr>
              <a:t>Od 5. do 8.r. išla je u OŠ “Franjo Marinić” u Bebrini</a:t>
            </a:r>
          </a:p>
          <a:p>
            <a:r>
              <a:rPr lang="hr-HR" sz="2800" dirty="0" smtClean="0">
                <a:latin typeface="Baskerville Old Face" pitchFamily="18" charset="0"/>
              </a:rPr>
              <a:t>U školu u Bebrini su išli i učenici iz obližnjih sela</a:t>
            </a:r>
            <a:endParaRPr lang="hr-H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r>
              <a:rPr lang="hr-HR" dirty="0" smtClean="0">
                <a:latin typeface="Baskerville Old Face" pitchFamily="18" charset="0"/>
              </a:rPr>
              <a:t>Škola je bila zidana</a:t>
            </a:r>
          </a:p>
          <a:p>
            <a:r>
              <a:rPr lang="hr-HR" dirty="0" smtClean="0">
                <a:latin typeface="Baskerville Old Face" pitchFamily="18" charset="0"/>
              </a:rPr>
              <a:t>Klupe i stolice su bile </a:t>
            </a:r>
            <a:r>
              <a:rPr lang="hr-HR" dirty="0" smtClean="0">
                <a:latin typeface="Baskerville Old Face" pitchFamily="18" charset="0"/>
              </a:rPr>
              <a:t>drvene</a:t>
            </a:r>
            <a:endParaRPr lang="hr-HR" dirty="0" smtClean="0">
              <a:latin typeface="Baskerville Old Face" pitchFamily="18" charset="0"/>
            </a:endParaRPr>
          </a:p>
          <a:p>
            <a:r>
              <a:rPr lang="hr-HR" dirty="0" smtClean="0">
                <a:latin typeface="Baskerville Old Face" pitchFamily="18" charset="0"/>
              </a:rPr>
              <a:t>Nastavni dan je trajao </a:t>
            </a:r>
            <a:r>
              <a:rPr lang="hr-HR" dirty="0" smtClean="0">
                <a:latin typeface="Baskerville Old Face" pitchFamily="18" charset="0"/>
              </a:rPr>
              <a:t>od 4 </a:t>
            </a:r>
            <a:r>
              <a:rPr lang="hr-HR" dirty="0" smtClean="0">
                <a:latin typeface="Baskerville Old Face" pitchFamily="18" charset="0"/>
              </a:rPr>
              <a:t>do 5 sati</a:t>
            </a:r>
          </a:p>
          <a:p>
            <a:r>
              <a:rPr lang="hr-HR" dirty="0" smtClean="0">
                <a:latin typeface="Baskerville Old Face" pitchFamily="18" charset="0"/>
              </a:rPr>
              <a:t>U razredu je bilo 30 učenika</a:t>
            </a:r>
          </a:p>
          <a:p>
            <a:pPr>
              <a:buNone/>
            </a:pPr>
            <a:endParaRPr lang="hr-HR" dirty="0" smtClean="0">
              <a:latin typeface="Baskerville Old Face" pitchFamily="18" charset="0"/>
            </a:endParaRPr>
          </a:p>
          <a:p>
            <a:endParaRPr lang="hr-HR" dirty="0" smtClean="0">
              <a:latin typeface="Baskerville Old Face" pitchFamily="18" charset="0"/>
            </a:endParaRPr>
          </a:p>
        </p:txBody>
      </p:sp>
      <p:pic>
        <p:nvPicPr>
          <p:cNvPr id="4" name="Picture 3" descr="IMG_20151018_194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ODNOS NASTAVNIKA PREMA UČENICIMA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skerville Old Face" pitchFamily="18" charset="0"/>
              </a:rPr>
              <a:t>Nastavnici su bili strogi</a:t>
            </a:r>
          </a:p>
          <a:p>
            <a:r>
              <a:rPr lang="hr-HR" dirty="0" smtClean="0">
                <a:latin typeface="Baskerville Old Face" pitchFamily="18" charset="0"/>
              </a:rPr>
              <a:t>Neposlušni učenici su kažnjavani packama ili odlaskom u kut te sjedenjem u magarećoj klupi</a:t>
            </a:r>
          </a:p>
          <a:p>
            <a:r>
              <a:rPr lang="hr-HR" dirty="0" smtClean="0">
                <a:latin typeface="Baskerville Old Face" pitchFamily="18" charset="0"/>
              </a:rPr>
              <a:t>Kako</a:t>
            </a:r>
            <a:r>
              <a:rPr lang="hr-HR" dirty="0" smtClean="0">
                <a:latin typeface="Baskerville Old Face" pitchFamily="18" charset="0"/>
              </a:rPr>
              <a:t> </a:t>
            </a:r>
            <a:r>
              <a:rPr lang="hr-HR" dirty="0" smtClean="0">
                <a:latin typeface="Baskerville Old Face" pitchFamily="18" charset="0"/>
              </a:rPr>
              <a:t>bi smirili </a:t>
            </a:r>
            <a:r>
              <a:rPr lang="hr-HR" dirty="0" smtClean="0">
                <a:latin typeface="Baskerville Old Face" pitchFamily="18" charset="0"/>
              </a:rPr>
              <a:t>učenike, </a:t>
            </a:r>
            <a:r>
              <a:rPr lang="hr-HR" dirty="0" smtClean="0">
                <a:latin typeface="Baskerville Old Face" pitchFamily="18" charset="0"/>
              </a:rPr>
              <a:t>nastavnici su bacali imenik na stol</a:t>
            </a:r>
          </a:p>
          <a:p>
            <a:r>
              <a:rPr lang="hr-HR" dirty="0" smtClean="0">
                <a:latin typeface="Baskerville Old Face" pitchFamily="18" charset="0"/>
              </a:rPr>
              <a:t>Učitelji su morali predavati svakom razredu posebno</a:t>
            </a:r>
            <a:endParaRPr lang="hr-H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ODNOS UČENIKA PREMA NASTAVNICIMA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skerville Old Face" pitchFamily="18" charset="0"/>
              </a:rPr>
              <a:t>Učenici su se nastavnicima obraćali </a:t>
            </a:r>
            <a:r>
              <a:rPr lang="hr-HR" dirty="0" smtClean="0">
                <a:latin typeface="Baskerville Old Face" pitchFamily="18" charset="0"/>
              </a:rPr>
              <a:t>s „drugarice učiteljice” </a:t>
            </a:r>
            <a:r>
              <a:rPr lang="hr-HR" dirty="0" smtClean="0">
                <a:latin typeface="Baskerville Old Face" pitchFamily="18" charset="0"/>
              </a:rPr>
              <a:t>ili </a:t>
            </a:r>
            <a:r>
              <a:rPr lang="hr-HR" dirty="0" smtClean="0">
                <a:latin typeface="Baskerville Old Face" pitchFamily="18" charset="0"/>
              </a:rPr>
              <a:t>„druže učitelju”</a:t>
            </a:r>
            <a:endParaRPr lang="hr-HR" dirty="0">
              <a:latin typeface="Baskerville Old Face" pitchFamily="18" charset="0"/>
            </a:endParaRPr>
          </a:p>
        </p:txBody>
      </p:sp>
      <p:pic>
        <p:nvPicPr>
          <p:cNvPr id="4" name="Picture 3" descr="IMG_20151018_194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946769"/>
            <a:ext cx="5214974" cy="391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Baskerville Old Face" pitchFamily="18" charset="0"/>
              </a:rPr>
              <a:t>KOJE ŠKOLSKE PREDMETE SU IMALI ?</a:t>
            </a:r>
            <a:endParaRPr lang="hr-HR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Baskerville Old Face" pitchFamily="18" charset="0"/>
              </a:rPr>
              <a:t>pisanje (hrvatski jezik)</a:t>
            </a:r>
          </a:p>
          <a:p>
            <a:r>
              <a:rPr lang="hr-HR" dirty="0" smtClean="0">
                <a:latin typeface="Baskerville Old Face" pitchFamily="18" charset="0"/>
              </a:rPr>
              <a:t>računanje (matematika)</a:t>
            </a:r>
          </a:p>
          <a:p>
            <a:r>
              <a:rPr lang="hr-HR" dirty="0" smtClean="0">
                <a:latin typeface="Baskerville Old Face" pitchFamily="18" charset="0"/>
              </a:rPr>
              <a:t>zemljopis (geografija)</a:t>
            </a:r>
          </a:p>
          <a:p>
            <a:r>
              <a:rPr lang="hr-HR" dirty="0" smtClean="0">
                <a:latin typeface="Baskerville Old Face" pitchFamily="18" charset="0"/>
              </a:rPr>
              <a:t>povijest</a:t>
            </a:r>
          </a:p>
          <a:p>
            <a:r>
              <a:rPr lang="hr-HR" dirty="0" smtClean="0">
                <a:latin typeface="Baskerville Old Face" pitchFamily="18" charset="0"/>
              </a:rPr>
              <a:t>fizički (tjelesni)</a:t>
            </a:r>
          </a:p>
          <a:p>
            <a:r>
              <a:rPr lang="hr-HR" dirty="0" smtClean="0">
                <a:latin typeface="Baskerville Old Face" pitchFamily="18" charset="0"/>
              </a:rPr>
              <a:t>domaćinstvo</a:t>
            </a:r>
          </a:p>
          <a:p>
            <a:r>
              <a:rPr lang="hr-HR" dirty="0" smtClean="0">
                <a:latin typeface="Baskerville Old Face" pitchFamily="18" charset="0"/>
              </a:rPr>
              <a:t>njemački</a:t>
            </a:r>
          </a:p>
          <a:p>
            <a:r>
              <a:rPr lang="hr-HR" dirty="0" smtClean="0">
                <a:latin typeface="Baskerville Old Face" pitchFamily="18" charset="0"/>
              </a:rPr>
              <a:t>tehnički</a:t>
            </a:r>
          </a:p>
          <a:p>
            <a:r>
              <a:rPr lang="hr-HR" dirty="0" smtClean="0">
                <a:latin typeface="Baskerville Old Face" pitchFamily="18" charset="0"/>
              </a:rPr>
              <a:t>crtanje (likovni)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42852"/>
            <a:ext cx="7024686" cy="4429156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Baskerville Old Face" pitchFamily="18" charset="0"/>
              </a:rPr>
              <a:t>Nisu imali puno knjiga pa su morali pažljivo slušati na satu </a:t>
            </a:r>
            <a:r>
              <a:rPr lang="hr-HR" dirty="0" smtClean="0">
                <a:latin typeface="Baskerville Old Face" pitchFamily="18" charset="0"/>
              </a:rPr>
              <a:t>kako</a:t>
            </a:r>
            <a:r>
              <a:rPr lang="hr-HR" dirty="0" smtClean="0">
                <a:latin typeface="Baskerville Old Face" pitchFamily="18" charset="0"/>
              </a:rPr>
              <a:t> </a:t>
            </a:r>
            <a:r>
              <a:rPr lang="hr-HR" dirty="0" smtClean="0">
                <a:latin typeface="Baskerville Old Face" pitchFamily="18" charset="0"/>
              </a:rPr>
              <a:t>bi nešto zapamtili</a:t>
            </a:r>
          </a:p>
          <a:p>
            <a:r>
              <a:rPr lang="hr-HR" dirty="0" smtClean="0">
                <a:latin typeface="Baskerville Old Face" pitchFamily="18" charset="0"/>
              </a:rPr>
              <a:t>Pisali su </a:t>
            </a:r>
            <a:r>
              <a:rPr lang="hr-HR" dirty="0" smtClean="0">
                <a:latin typeface="Baskerville Old Face" pitchFamily="18" charset="0"/>
              </a:rPr>
              <a:t>u krasopisanke</a:t>
            </a:r>
          </a:p>
          <a:p>
            <a:r>
              <a:rPr lang="hr-HR" dirty="0" smtClean="0">
                <a:latin typeface="Baskerville Old Face" pitchFamily="18" charset="0"/>
              </a:rPr>
              <a:t>Kada bi se dogodila nekakva mrlja u </a:t>
            </a:r>
            <a:r>
              <a:rPr lang="hr-HR" dirty="0" err="1" smtClean="0">
                <a:latin typeface="Baskerville Old Face" pitchFamily="18" charset="0"/>
              </a:rPr>
              <a:t>krasopisanci</a:t>
            </a:r>
            <a:r>
              <a:rPr lang="hr-HR" dirty="0" smtClean="0">
                <a:latin typeface="Baskerville Old Face" pitchFamily="18" charset="0"/>
              </a:rPr>
              <a:t>, bili su </a:t>
            </a:r>
            <a:r>
              <a:rPr lang="hr-HR" dirty="0" smtClean="0">
                <a:latin typeface="Baskerville Old Face" pitchFamily="18" charset="0"/>
              </a:rPr>
              <a:t>kažnjavani packama i opomenama</a:t>
            </a:r>
          </a:p>
          <a:p>
            <a:r>
              <a:rPr lang="hr-HR" dirty="0" smtClean="0">
                <a:latin typeface="Baskerville Old Face" pitchFamily="18" charset="0"/>
              </a:rPr>
              <a:t>Tada se nije učio engleski </a:t>
            </a:r>
          </a:p>
          <a:p>
            <a:r>
              <a:rPr lang="hr-HR" dirty="0" smtClean="0">
                <a:latin typeface="Baskerville Old Face" pitchFamily="18" charset="0"/>
              </a:rPr>
              <a:t>Moj djed je učio ruski od 5. do 8. razreda</a:t>
            </a:r>
          </a:p>
          <a:p>
            <a:endParaRPr lang="hr-H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018_1943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143889" cy="61079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219</TotalTime>
  <Words>555</Words>
  <Application>Microsoft Office PowerPoint</Application>
  <PresentationFormat>Prikaz na zaslonu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Baskerville Old Face</vt:lpstr>
      <vt:lpstr>Century Gothic</vt:lpstr>
      <vt:lpstr>Verdana</vt:lpstr>
      <vt:lpstr>Wingdings 2</vt:lpstr>
      <vt:lpstr>Verve</vt:lpstr>
      <vt:lpstr>PowerPointova prezentacija</vt:lpstr>
      <vt:lpstr>PowerPointova prezentacija</vt:lpstr>
      <vt:lpstr>IZGLED UČIONICE I ŠKOLE</vt:lpstr>
      <vt:lpstr>PowerPointova prezentacija</vt:lpstr>
      <vt:lpstr>ODNOS NASTAVNIKA PREMA UČENICIMA</vt:lpstr>
      <vt:lpstr>ODNOS UČENIKA PREMA NASTAVNICIMA</vt:lpstr>
      <vt:lpstr>KOJE ŠKOLSKE PREDMETE SU IMALI ?</vt:lpstr>
      <vt:lpstr>PowerPointova prezentacija</vt:lpstr>
      <vt:lpstr>PowerPointova prezentacija</vt:lpstr>
      <vt:lpstr>ODJEĆA</vt:lpstr>
      <vt:lpstr>PowerPointova prezentacija</vt:lpstr>
      <vt:lpstr>ZANIMLJIVOSTI</vt:lpstr>
      <vt:lpstr>PowerPointova prezentacija</vt:lpstr>
      <vt:lpstr>ISKUSTVA</vt:lpstr>
      <vt:lpstr>        MLADI  MORNAR</vt:lpstr>
      <vt:lpstr>PowerPointova prezentacija</vt:lpstr>
      <vt:lpstr>PowerPointova prezentacija</vt:lpstr>
      <vt:lpstr>PIONIRSKA HIMNA</vt:lpstr>
      <vt:lpstr>PIONIRSKA ZAKLETVA</vt:lpstr>
      <vt:lpstr>PowerPointova prezentacija</vt:lpstr>
      <vt:lpstr>IZRADILE: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Slobodnica</cp:lastModifiedBy>
  <cp:revision>24</cp:revision>
  <dcterms:created xsi:type="dcterms:W3CDTF">2015-10-19T17:10:37Z</dcterms:created>
  <dcterms:modified xsi:type="dcterms:W3CDTF">2015-10-26T16:09:50Z</dcterms:modified>
</cp:coreProperties>
</file>